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18"/>
  </p:notesMasterIdLst>
  <p:sldIdLst>
    <p:sldId id="291" r:id="rId3"/>
    <p:sldId id="292" r:id="rId4"/>
    <p:sldId id="293" r:id="rId5"/>
    <p:sldId id="311" r:id="rId6"/>
    <p:sldId id="313" r:id="rId7"/>
    <p:sldId id="294" r:id="rId8"/>
    <p:sldId id="298" r:id="rId9"/>
    <p:sldId id="312" r:id="rId10"/>
    <p:sldId id="301" r:id="rId11"/>
    <p:sldId id="302" r:id="rId12"/>
    <p:sldId id="305" r:id="rId13"/>
    <p:sldId id="299" r:id="rId14"/>
    <p:sldId id="307" r:id="rId15"/>
    <p:sldId id="310" r:id="rId16"/>
    <p:sldId id="268" r:id="rId17"/>
  </p:sldIdLst>
  <p:sldSz cx="9144000" cy="5143500" type="screen16x9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9900"/>
    <a:srgbClr val="A8246E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51" d="100"/>
          <a:sy n="151" d="100"/>
        </p:scale>
        <p:origin x="-390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42" y="3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03.12.2021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940"/>
            <a:ext cx="5447030" cy="4473416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42156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42" y="9442156"/>
            <a:ext cx="2950475" cy="49704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228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3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36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68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10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54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22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87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338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189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5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03.12.2021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14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resh.edu.ru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soo.ru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Алексеева Татьяна Георгиевна, </a:t>
            </a:r>
          </a:p>
          <a:p>
            <a:pPr lvl="0" algn="ctr">
              <a:defRPr/>
            </a:pPr>
            <a:r>
              <a:rPr lang="ru-RU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ачальник управления общего образования</a:t>
            </a:r>
            <a:endParaRPr lang="ru-RU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1316" y="1635646"/>
            <a:ext cx="8280920" cy="132340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Организационное и методическое сопровождение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образовательных организаций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по введению обновленных федеральных государственных образовательных стандартов и формированию функциональной грамотности обучающихся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pic>
        <p:nvPicPr>
          <p:cNvPr id="3" name="Picture 2" descr="F:\projects\Презентации\РЭШ Октябрь\pix\учен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63550" y="1683351"/>
            <a:ext cx="3189304" cy="298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99592" y="261719"/>
            <a:ext cx="7600950" cy="629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 субъектов РФ по доле (%) обучающихся, завершивших тестирование</a:t>
            </a: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028512"/>
              </p:ext>
            </p:extLst>
          </p:nvPr>
        </p:nvGraphicFramePr>
        <p:xfrm>
          <a:off x="628650" y="1166102"/>
          <a:ext cx="5171076" cy="3873716"/>
        </p:xfrm>
        <a:graphic>
          <a:graphicData uri="http://schemas.openxmlformats.org/drawingml/2006/table">
            <a:tbl>
              <a:tblPr firstRow="1" bandRow="1"/>
              <a:tblGrid>
                <a:gridCol w="2004616">
                  <a:extLst>
                    <a:ext uri="{9D8B030D-6E8A-4147-A177-3AD203B41FA5}">
                      <a16:colId xmlns:a16="http://schemas.microsoft.com/office/drawing/2014/main" xmlns="" val="495502345"/>
                    </a:ext>
                  </a:extLst>
                </a:gridCol>
                <a:gridCol w="1501412">
                  <a:extLst>
                    <a:ext uri="{9D8B030D-6E8A-4147-A177-3AD203B41FA5}">
                      <a16:colId xmlns:a16="http://schemas.microsoft.com/office/drawing/2014/main" xmlns="" val="2232533949"/>
                    </a:ext>
                  </a:extLst>
                </a:gridCol>
                <a:gridCol w="1665048">
                  <a:extLst>
                    <a:ext uri="{9D8B030D-6E8A-4147-A177-3AD203B41FA5}">
                      <a16:colId xmlns:a16="http://schemas.microsoft.com/office/drawing/2014/main" xmlns="" val="2183064976"/>
                    </a:ext>
                  </a:extLst>
                </a:gridCol>
              </a:tblGrid>
              <a:tr h="573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Субъект РФ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Количество организаций, создавших</a:t>
                      </a:r>
                      <a:r>
                        <a:rPr lang="ru-RU" sz="1050" b="1" kern="12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мероприятия</a:t>
                      </a:r>
                      <a:endParaRPr lang="ru-RU" sz="105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% обучающихся, завершивших тестирование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6715856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Новгородская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66,78% 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244465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Псковская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63,31%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9381545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61,30%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7994905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Воронежская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588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61,09%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7986798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Ямало-Ненецкий АО 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58,59%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5319626"/>
                  </a:ext>
                </a:extLst>
              </a:tr>
              <a:tr h="3071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Приморский край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438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668A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58,26%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8647509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Калининградская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58,00%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6713239"/>
                  </a:ext>
                </a:extLst>
              </a:tr>
              <a:tr h="3867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Челябинская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57,12%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6439535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Пермский край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57,00% 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1322965"/>
                  </a:ext>
                </a:extLst>
              </a:tr>
              <a:tr h="3060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Калужская область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56,31%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52818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A04117-6026-914D-AF31-75FAD58D861F}"/>
              </a:ext>
            </a:extLst>
          </p:cNvPr>
          <p:cNvSpPr txBox="1"/>
          <p:nvPr/>
        </p:nvSpPr>
        <p:spPr>
          <a:xfrm>
            <a:off x="6162020" y="4823810"/>
            <a:ext cx="27531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rgbClr val="5B668A"/>
                </a:solidFill>
                <a:latin typeface="Calibri"/>
                <a:ea typeface="Roboto" pitchFamily="2" charset="0"/>
                <a:cs typeface="Arial" panose="020B0604020202020204" pitchFamily="34" charset="0"/>
              </a:rPr>
              <a:t>за период с 01.09.2021 по 22.11.2021</a:t>
            </a:r>
          </a:p>
        </p:txBody>
      </p:sp>
    </p:spTree>
    <p:extLst>
      <p:ext uri="{BB962C8B-B14F-4D97-AF65-F5344CB8AC3E}">
        <p14:creationId xmlns:p14="http://schemas.microsoft.com/office/powerpoint/2010/main" val="3852405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858003-4E2D-C643-AB43-8F4440A056AF}"/>
              </a:ext>
            </a:extLst>
          </p:cNvPr>
          <p:cNvSpPr txBox="1"/>
          <p:nvPr/>
        </p:nvSpPr>
        <p:spPr>
          <a:xfrm>
            <a:off x="6162020" y="4823810"/>
            <a:ext cx="27531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kern="1200" baseline="0" dirty="0">
                <a:solidFill>
                  <a:srgbClr val="5B668A"/>
                </a:solidFill>
                <a:latin typeface="+mn-lt"/>
                <a:ea typeface="Roboto" pitchFamily="2" charset="0"/>
                <a:cs typeface="Arial" panose="020B0604020202020204" pitchFamily="34" charset="0"/>
              </a:rPr>
              <a:t>за период с 01.09.2021 по 22.11.2021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37550" y="172327"/>
            <a:ext cx="760095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Рейтинг субъектов РФ по доле (%) проверенных работ учителями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711760" y="1689101"/>
            <a:ext cx="3148664" cy="295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250870"/>
              </p:ext>
            </p:extLst>
          </p:nvPr>
        </p:nvGraphicFramePr>
        <p:xfrm>
          <a:off x="637550" y="1166102"/>
          <a:ext cx="5119921" cy="382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28">
                  <a:extLst>
                    <a:ext uri="{9D8B030D-6E8A-4147-A177-3AD203B41FA5}">
                      <a16:colId xmlns:a16="http://schemas.microsoft.com/office/drawing/2014/main" xmlns="" val="495502345"/>
                    </a:ext>
                  </a:extLst>
                </a:gridCol>
                <a:gridCol w="1208542">
                  <a:extLst>
                    <a:ext uri="{9D8B030D-6E8A-4147-A177-3AD203B41FA5}">
                      <a16:colId xmlns:a16="http://schemas.microsoft.com/office/drawing/2014/main" xmlns="" val="2232533949"/>
                    </a:ext>
                  </a:extLst>
                </a:gridCol>
                <a:gridCol w="1771251">
                  <a:extLst>
                    <a:ext uri="{9D8B030D-6E8A-4147-A177-3AD203B41FA5}">
                      <a16:colId xmlns:a16="http://schemas.microsoft.com/office/drawing/2014/main" xmlns="" val="764498845"/>
                    </a:ext>
                  </a:extLst>
                </a:gridCol>
              </a:tblGrid>
              <a:tr h="531080"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Субъект РФ</a:t>
                      </a:r>
                    </a:p>
                  </a:txBody>
                  <a:tcPr anchor="ctr"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Количество организаций, создавших</a:t>
                      </a:r>
                      <a:r>
                        <a:rPr lang="ru-RU" sz="1050" b="1" kern="12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мероприятия</a:t>
                      </a:r>
                      <a:endParaRPr lang="ru-RU" sz="105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проверенных работ учителями от числа завершенных работ обучающимися</a:t>
                      </a:r>
                      <a:endParaRPr lang="ru-RU" sz="11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368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6715856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Псковская область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97,82% 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244465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Нижегородская область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91,40%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4713523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Приморский край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438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90,49%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7994905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Челябинская область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88,37%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7986798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Кемеровская</a:t>
                      </a:r>
                      <a:r>
                        <a:rPr lang="ru-RU" sz="105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область</a:t>
                      </a:r>
                      <a:endParaRPr lang="ru-RU" sz="105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82,22%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5319626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Калининградская область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80,08%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8647509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Ямало-Ненецкий</a:t>
                      </a:r>
                      <a:r>
                        <a:rPr lang="ru-RU" sz="105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АО</a:t>
                      </a:r>
                      <a:endParaRPr lang="ru-RU" sz="105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76,72%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6713239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Новгородская область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73,77% 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565364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668A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Сахалинская область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B668A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73,54%</a:t>
                      </a:r>
                    </a:p>
                  </a:txBody>
                  <a:tcPr anchor="ctr"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1322965"/>
                  </a:ext>
                </a:extLst>
              </a:tr>
              <a:tr h="306040"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05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Омская</a:t>
                      </a:r>
                      <a:r>
                        <a:rPr lang="ru-RU" sz="105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область</a:t>
                      </a:r>
                      <a:endParaRPr lang="ru-RU" sz="105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4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73,53%</a:t>
                      </a:r>
                    </a:p>
                  </a:txBody>
                  <a:tcPr anchor="ctr"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528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513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827584" y="194439"/>
            <a:ext cx="7600950" cy="76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Анализ планов субъектов РФ на предмет наличия мероприятий по направлениям функциональной грамотности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27584" y="1059582"/>
            <a:ext cx="70567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buAutoNum type="romanUcPeriod"/>
            </a:pPr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Организационно-управленческая деятельность</a:t>
            </a:r>
          </a:p>
          <a:p>
            <a:endParaRPr lang="ru-RU" sz="2000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II. 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Работа с педагогами и образовательными организациями</a:t>
            </a:r>
          </a:p>
          <a:p>
            <a:pPr marL="269875" indent="-269875">
              <a:buAutoNum type="romanUcPeriod"/>
            </a:pP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III. </a:t>
            </a:r>
            <a:r>
              <a:rPr lang="ru-RU" sz="2000" dirty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Р</a:t>
            </a:r>
            <a:r>
              <a:rPr lang="ru-RU" sz="20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абота с обучающимися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17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827584" y="194439"/>
            <a:ext cx="7600950" cy="76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Направление плана </a:t>
            </a: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«работа с педагогами и образовательными организациями»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11560" y="987574"/>
            <a:ext cx="6624736" cy="419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endParaRPr lang="ru-RU" sz="1600" b="1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Мероприятия по повышению квалификации педагогов по вопросам формирования и оценки функциональной грамотности обучающихся по направлениям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Мероприятия по совершенствованию и организации методической поддержки педагогов и образовательных организаций по вопросам формирования и оценки функциональной грамотности обучающихся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Мероприятия по обсуждению и распространению эффективных  практик по формированию и оценке функциональной грамотности обучающихся</a:t>
            </a: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  <a:tabLst>
                <a:tab pos="90488" algn="l"/>
              </a:tabLst>
            </a:pPr>
            <a:r>
              <a:rPr lang="ru-RU" sz="16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Мероприятия по разработке научно-методического обеспечения по формированию и оценке функциональной грамотности обучающихся</a:t>
            </a:r>
          </a:p>
          <a:p>
            <a:endParaRPr lang="ru-RU" sz="1600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141096" y="1140914"/>
            <a:ext cx="1872208" cy="3096344"/>
          </a:xfrm>
          <a:prstGeom prst="rect">
            <a:avLst/>
          </a:prstGeom>
          <a:noFill/>
          <a:ln w="317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ru-RU" sz="1200" b="1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Наиболее исчерпывающий план мероприятий в следующих регионах:</a:t>
            </a:r>
          </a:p>
          <a:p>
            <a:endParaRPr lang="ru-RU" sz="1200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r>
              <a:rPr lang="ru-RU" sz="12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Пензенская область</a:t>
            </a:r>
          </a:p>
          <a:p>
            <a:r>
              <a:rPr lang="ru-RU" sz="1200" b="1" dirty="0" smtClean="0">
                <a:solidFill>
                  <a:srgbClr val="00660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Республика Татарстан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Республика Мордовия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Смоленская область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Свердловская область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Тюменская область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Удмуртская область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Иркутская область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Ямало-Ненецкий автономный округ</a:t>
            </a:r>
            <a:endParaRPr lang="en-US" sz="2000" dirty="0" smtClean="0">
              <a:solidFill>
                <a:srgbClr val="002060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8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9A428ED-E8E6-4EBE-8C7C-8E6E2E5012C8}"/>
              </a:ext>
            </a:extLst>
          </p:cNvPr>
          <p:cNvSpPr txBox="1">
            <a:spLocks/>
          </p:cNvSpPr>
          <p:nvPr/>
        </p:nvSpPr>
        <p:spPr>
          <a:xfrm>
            <a:off x="971600" y="284407"/>
            <a:ext cx="7793768" cy="505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noProof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Первоочередные мероприятия по </a:t>
            </a:r>
            <a:r>
              <a:rPr lang="ru-RU" sz="1800" b="1" noProof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формированию функциональной грамотности</a:t>
            </a:r>
            <a:endParaRPr lang="ru-RU" sz="1800" b="1" noProof="1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9" y="1064228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1.Обеспечить реализацию Комплекса мер по развитию ФГ обучающихся Республики Татарстан на 2021-2022 учебный год </a:t>
            </a:r>
            <a:r>
              <a:rPr lang="ru-RU" sz="1400" i="1" dirty="0" smtClean="0"/>
              <a:t>(приказ МОиН РТ от 17.09.2021 №под-1198/21) 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2.Продолжить повышение квалификации педагогических работников и управленческих кадров по ФГ 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600" dirty="0" smtClean="0"/>
              <a:t>3. Системно использовать электронный банк заданий </a:t>
            </a:r>
            <a:r>
              <a:rPr lang="ru-RU" sz="1600" smtClean="0"/>
              <a:t>по </a:t>
            </a:r>
            <a:r>
              <a:rPr lang="ru-RU" sz="1600" smtClean="0"/>
              <a:t>оценке </a:t>
            </a:r>
            <a:r>
              <a:rPr lang="ru-RU" sz="1600" dirty="0" smtClean="0"/>
              <a:t>функциональной грамотности обучающихся (в урочное и внеурочное время)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600" dirty="0" smtClean="0"/>
              <a:t>4.Активизировать работу учителей и образовательных организаций по использованию электронного банка заданий по оценке функциональной грамотности</a:t>
            </a:r>
          </a:p>
          <a:p>
            <a:pPr algn="just"/>
            <a:r>
              <a:rPr lang="ru-RU" sz="1400" i="1" dirty="0"/>
              <a:t>на портале </a:t>
            </a:r>
            <a:r>
              <a:rPr lang="en-US" sz="1400" i="1" dirty="0">
                <a:hlinkClick r:id="rId2"/>
              </a:rPr>
              <a:t>https://resh.edu.ru/</a:t>
            </a:r>
            <a:endParaRPr lang="ru-RU" sz="1400" i="1" dirty="0"/>
          </a:p>
          <a:p>
            <a:pPr algn="just"/>
            <a:r>
              <a:rPr lang="ru-RU" sz="1200" i="1" dirty="0" smtClean="0"/>
              <a:t>(Вход </a:t>
            </a:r>
            <a:r>
              <a:rPr lang="ru-RU" sz="1200" i="1" dirty="0"/>
              <a:t>педагогов осуществляется только с использованием </a:t>
            </a:r>
            <a:r>
              <a:rPr lang="ru-RU" sz="1200" i="1" u="sng" dirty="0"/>
              <a:t>учетной записи</a:t>
            </a:r>
            <a:r>
              <a:rPr lang="ru-RU" sz="1200" i="1" dirty="0"/>
              <a:t> </a:t>
            </a:r>
            <a:r>
              <a:rPr lang="ru-RU" sz="1200" i="1" dirty="0" smtClean="0"/>
              <a:t>портала «Российская </a:t>
            </a:r>
            <a:r>
              <a:rPr lang="ru-RU" sz="1200" i="1" dirty="0"/>
              <a:t>электронная школа</a:t>
            </a:r>
            <a:r>
              <a:rPr lang="ru-RU" sz="1200" i="1" dirty="0" smtClean="0"/>
              <a:t>» /РЭШ/, </a:t>
            </a:r>
            <a:r>
              <a:rPr lang="ru-RU" sz="1200" i="1" dirty="0"/>
              <a:t>в связи с чем необходима </a:t>
            </a:r>
            <a:r>
              <a:rPr lang="ru-RU" sz="1200" i="1" dirty="0" smtClean="0"/>
              <a:t>предварительная регистрация </a:t>
            </a:r>
            <a:r>
              <a:rPr lang="ru-RU" sz="1200" i="1" dirty="0"/>
              <a:t>на </a:t>
            </a:r>
            <a:r>
              <a:rPr lang="ru-RU" sz="1200" i="1" dirty="0" smtClean="0"/>
              <a:t>этом портале)</a:t>
            </a:r>
          </a:p>
          <a:p>
            <a:pPr algn="just"/>
            <a:endParaRPr lang="ru-RU" sz="1400" dirty="0"/>
          </a:p>
          <a:p>
            <a:pPr algn="just"/>
            <a:r>
              <a:rPr lang="ru-RU" sz="1600" dirty="0" smtClean="0"/>
              <a:t>5. </a:t>
            </a:r>
            <a:r>
              <a:rPr lang="ru-RU" sz="1600" dirty="0"/>
              <a:t>Провести самоанализ формирования функциональной грамотности обучающихся 8-9 классов в </a:t>
            </a:r>
            <a:r>
              <a:rPr lang="ru-RU" sz="1600" dirty="0" smtClean="0"/>
              <a:t>республике в течение учебного года</a:t>
            </a:r>
            <a:endParaRPr lang="ru-RU" sz="1600" dirty="0"/>
          </a:p>
          <a:p>
            <a:pPr algn="just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69153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491630"/>
            <a:ext cx="86044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</a:p>
          <a:p>
            <a:pPr algn="ctr">
              <a:spcAft>
                <a:spcPts val="0"/>
              </a:spcAft>
            </a:pP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Игътибарыгыз </a:t>
            </a:r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өчен рәхмәт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69836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15616" y="231188"/>
            <a:ext cx="6929438" cy="5544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1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Последовательность действий по введению ФГОС</a:t>
            </a:r>
            <a:endParaRPr lang="ru-RU" sz="21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68195"/>
              </p:ext>
            </p:extLst>
          </p:nvPr>
        </p:nvGraphicFramePr>
        <p:xfrm>
          <a:off x="1026589" y="869498"/>
          <a:ext cx="7886700" cy="2902402"/>
        </p:xfrm>
        <a:graphic>
          <a:graphicData uri="http://schemas.openxmlformats.org/drawingml/2006/table">
            <a:tbl>
              <a:tblPr firstRow="1" firstCol="1" bandRow="1"/>
              <a:tblGrid>
                <a:gridCol w="1262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3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93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2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676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3676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3676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3676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3676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3361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792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2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2022/2023 учебный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6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202</a:t>
                      </a:r>
                      <a:r>
                        <a:rPr lang="en-US" sz="1200" dirty="0" smtClean="0">
                          <a:effectLst/>
                        </a:rPr>
                        <a:t>3</a:t>
                      </a:r>
                      <a:r>
                        <a:rPr lang="ru-RU" sz="1200" dirty="0" smtClean="0">
                          <a:effectLst/>
                        </a:rPr>
                        <a:t>/202</a:t>
                      </a:r>
                      <a:r>
                        <a:rPr lang="en-US" sz="1200" dirty="0" smtClean="0">
                          <a:effectLst/>
                        </a:rPr>
                        <a:t>4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учебный год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6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2024/2025 учебный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2025/2026 учебный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2026/2027 учебный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год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86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Обществозна-ние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Физика, информатика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Химия, ОБЖ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1435" marR="5143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026589" y="3758800"/>
            <a:ext cx="4572000" cy="113107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Обязательное введение ФГОС</a:t>
            </a:r>
          </a:p>
          <a:p>
            <a:pPr defTabSz="685800"/>
            <a:endParaRPr lang="ru-RU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Рекомендуемое введение ФГОС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ru-RU" sz="1350" dirty="0">
                <a:solidFill>
                  <a:prstClr val="black"/>
                </a:solidFill>
                <a:latin typeface="Calibri" panose="020F0502020204030204"/>
              </a:rPr>
              <a:t>Введение ФГОС по мере готовности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5886" y="4157969"/>
            <a:ext cx="508227" cy="279638"/>
          </a:xfrm>
          <a:prstGeom prst="rect">
            <a:avLst/>
          </a:prstGeom>
          <a:solidFill>
            <a:srgbClr val="70AD47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13671" y="4587158"/>
            <a:ext cx="508227" cy="279638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41176" y="3758799"/>
            <a:ext cx="508227" cy="279638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27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87624" y="195486"/>
            <a:ext cx="7470208" cy="365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1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Поддержка введения обновленных ФГОС</a:t>
            </a:r>
            <a:endParaRPr lang="ru-RU" sz="21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8" name="Таблица 5">
            <a:extLst>
              <a:ext uri="{FF2B5EF4-FFF2-40B4-BE49-F238E27FC236}">
                <a16:creationId xmlns:a16="http://schemas.microsoft.com/office/drawing/2014/main" xmlns="" id="{BF3E0453-3456-478E-B823-CDBB95888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1560447"/>
              </p:ext>
            </p:extLst>
          </p:nvPr>
        </p:nvGraphicFramePr>
        <p:xfrm>
          <a:off x="611560" y="699542"/>
          <a:ext cx="8369757" cy="4268867"/>
        </p:xfrm>
        <a:graphic>
          <a:graphicData uri="http://schemas.openxmlformats.org/drawingml/2006/table">
            <a:tbl>
              <a:tblPr firstRow="1" bandRow="1"/>
              <a:tblGrid>
                <a:gridCol w="2789919">
                  <a:extLst>
                    <a:ext uri="{9D8B030D-6E8A-4147-A177-3AD203B41FA5}">
                      <a16:colId xmlns:a16="http://schemas.microsoft.com/office/drawing/2014/main" xmlns="" val="2300183689"/>
                    </a:ext>
                  </a:extLst>
                </a:gridCol>
                <a:gridCol w="2789919">
                  <a:extLst>
                    <a:ext uri="{9D8B030D-6E8A-4147-A177-3AD203B41FA5}">
                      <a16:colId xmlns:a16="http://schemas.microsoft.com/office/drawing/2014/main" xmlns="" val="4237467393"/>
                    </a:ext>
                  </a:extLst>
                </a:gridCol>
                <a:gridCol w="2789919">
                  <a:extLst>
                    <a:ext uri="{9D8B030D-6E8A-4147-A177-3AD203B41FA5}">
                      <a16:colId xmlns:a16="http://schemas.microsoft.com/office/drawing/2014/main" xmlns="" val="2631226700"/>
                    </a:ext>
                  </a:extLst>
                </a:gridCol>
              </a:tblGrid>
              <a:tr h="3140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000" dirty="0"/>
                        <a:t>Сделано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000" dirty="0"/>
                        <a:t>На стадии завершения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000" dirty="0"/>
                        <a:t>Планируется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2285239"/>
                  </a:ext>
                </a:extLst>
              </a:tr>
              <a:tr h="34975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smtClean="0"/>
                        <a:t>Федеральные государственные образовательные стандарты начального общего и основного общего образования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smtClean="0"/>
                        <a:t>Примерные </a:t>
                      </a:r>
                      <a:r>
                        <a:rPr lang="ru-RU" sz="1500" dirty="0"/>
                        <a:t>рабочие программы по учебным </a:t>
                      </a:r>
                      <a:r>
                        <a:rPr lang="ru-RU" sz="1500" dirty="0" smtClean="0"/>
                        <a:t>предметам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 smtClean="0"/>
                        <a:t>Универсальные кодификаторы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1500" dirty="0"/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Методические рекомендации по введению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Типовой план введения ФГОС в субъекте Российской Федерации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ПООП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Примерные рабочие программы углубленного уровня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Утверждение нового порядка формирования ФПУ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500" dirty="0"/>
                        <a:t>Методические рекомендации по </a:t>
                      </a:r>
                      <a:r>
                        <a:rPr lang="ru-RU" sz="1500" dirty="0" smtClean="0"/>
                        <a:t>внеурочной деятельности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500" dirty="0" smtClean="0"/>
                        <a:t>Типовой комплект методических</a:t>
                      </a:r>
                      <a:r>
                        <a:rPr lang="ru-RU" sz="1500" baseline="0" dirty="0" smtClean="0"/>
                        <a:t> документов</a:t>
                      </a:r>
                      <a:endParaRPr lang="ru-RU" sz="1500" dirty="0"/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Экспертиза УМК на соответствие обновленным ФГОС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1500" dirty="0"/>
                        <a:t>Утверждение обновленного ФПУ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5328211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83568" y="4587974"/>
            <a:ext cx="187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dirty="0">
                <a:solidFill>
                  <a:prstClr val="black"/>
                </a:solidFill>
                <a:latin typeface="Calibri" panose="020F0502020204030204"/>
                <a:hlinkClick r:id="rId2"/>
              </a:rPr>
              <a:t>https://edsoo.ru/</a:t>
            </a:r>
            <a:r>
              <a:rPr lang="ru-RU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538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9A428ED-E8E6-4EBE-8C7C-8E6E2E5012C8}"/>
              </a:ext>
            </a:extLst>
          </p:cNvPr>
          <p:cNvSpPr txBox="1">
            <a:spLocks/>
          </p:cNvSpPr>
          <p:nvPr/>
        </p:nvSpPr>
        <p:spPr>
          <a:xfrm>
            <a:off x="971600" y="284407"/>
            <a:ext cx="7793768" cy="5059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noProof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Первоочередные мероприятия по </a:t>
            </a:r>
            <a:r>
              <a:rPr lang="ru-RU" sz="1800" b="1" noProof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введению обновленных </a:t>
            </a:r>
            <a:r>
              <a:rPr lang="ru-RU" sz="1800" b="1" noProof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ФГОС </a:t>
            </a:r>
            <a:r>
              <a:rPr lang="ru-RU" sz="1800" b="1" noProof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Республике Татарстан                               с 01.09.2022г.</a:t>
            </a:r>
            <a:endParaRPr lang="ru-RU" sz="1800" b="1" noProof="1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131590"/>
            <a:ext cx="8153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1.Создана рабочая группа </a:t>
            </a:r>
            <a:r>
              <a:rPr lang="ru-RU" sz="1400" dirty="0"/>
              <a:t>по подготовке </a:t>
            </a:r>
            <a:r>
              <a:rPr lang="ru-RU" sz="1400" dirty="0" smtClean="0"/>
              <a:t>к </a:t>
            </a:r>
            <a:r>
              <a:rPr lang="ru-RU" sz="1400" dirty="0"/>
              <a:t>введению </a:t>
            </a:r>
            <a:r>
              <a:rPr lang="ru-RU" sz="1400" dirty="0" smtClean="0"/>
              <a:t>ФГОС НОО и ООО </a:t>
            </a:r>
            <a:r>
              <a:rPr lang="ru-RU" sz="1400" i="1" dirty="0" smtClean="0"/>
              <a:t>(</a:t>
            </a:r>
            <a:r>
              <a:rPr lang="ru-RU" sz="1200" i="1" dirty="0" smtClean="0"/>
              <a:t>МОиН РТ, ИРО РТ, ЦНППМ, ММС)</a:t>
            </a:r>
          </a:p>
          <a:p>
            <a:pPr marL="342900" indent="-342900">
              <a:buAutoNum type="arabicPeriod"/>
            </a:pPr>
            <a:endParaRPr lang="ru-RU" sz="1400" i="1" dirty="0" smtClean="0"/>
          </a:p>
          <a:p>
            <a:r>
              <a:rPr lang="ru-RU" sz="1400" dirty="0"/>
              <a:t>2. Созданы республиканские учебно-методические объединения (РУМО) на базе ИРО РТ и ЦНППМ КФУ</a:t>
            </a:r>
          </a:p>
          <a:p>
            <a:endParaRPr lang="ru-RU" sz="1400" i="1" dirty="0" smtClean="0"/>
          </a:p>
          <a:p>
            <a:r>
              <a:rPr lang="ru-RU" sz="1400" dirty="0" smtClean="0"/>
              <a:t>3. Провести </a:t>
            </a:r>
            <a:r>
              <a:rPr lang="ru-RU" sz="1400" dirty="0"/>
              <a:t>самодиагностику готовности к введению обновленных ФГОС и анализ рабочих программ </a:t>
            </a:r>
            <a:r>
              <a:rPr lang="ru-RU" sz="1400" i="1" dirty="0"/>
              <a:t>(в настоящее время 50 школ РТ апробируют рабочие программы)</a:t>
            </a:r>
          </a:p>
          <a:p>
            <a:endParaRPr lang="ru-RU" sz="1400" dirty="0" smtClean="0"/>
          </a:p>
          <a:p>
            <a:r>
              <a:rPr lang="ru-RU" sz="1400" dirty="0" smtClean="0"/>
              <a:t>4. С </a:t>
            </a:r>
            <a:r>
              <a:rPr lang="ru-RU" sz="1400" dirty="0"/>
              <a:t>марта по май </a:t>
            </a:r>
            <a:r>
              <a:rPr lang="ru-RU" sz="1400" dirty="0" smtClean="0"/>
              <a:t>2022г. необходимо обновить основные образовательные программы</a:t>
            </a:r>
          </a:p>
          <a:p>
            <a:pPr algn="just"/>
            <a:r>
              <a:rPr lang="ru-RU" sz="1400" i="1" dirty="0" smtClean="0"/>
              <a:t>(</a:t>
            </a:r>
            <a:r>
              <a:rPr lang="ru-RU" sz="1200" i="1" dirty="0" smtClean="0"/>
              <a:t>Примерные основные образовательные программы будут на сайте </a:t>
            </a:r>
            <a:r>
              <a:rPr lang="ru-RU" sz="1200" i="1" dirty="0" err="1" smtClean="0"/>
              <a:t>Минпросвещения</a:t>
            </a:r>
            <a:r>
              <a:rPr lang="ru-RU" sz="1200" i="1" dirty="0" smtClean="0"/>
              <a:t> РФ в декабре 2021г.)</a:t>
            </a:r>
          </a:p>
          <a:p>
            <a:pPr algn="just"/>
            <a:endParaRPr lang="ru-RU" sz="1400" i="1" dirty="0" smtClean="0"/>
          </a:p>
          <a:p>
            <a:pPr algn="just"/>
            <a:r>
              <a:rPr lang="ru-RU" sz="1400" dirty="0" smtClean="0"/>
              <a:t>5. Необходимо организовать: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/>
              <a:t>Информационно-консультационное сопровождение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/>
              <a:t>Учебно-методическое сопровождение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/>
              <a:t>Научно-методическое сопровождение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100" b="1" dirty="0" smtClean="0"/>
              <a:t>Повышение квалификации педагогических работников и управленческих кадров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1381064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Вкладки на  сайте МОиН РТ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63228"/>
            <a:ext cx="7200800" cy="358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3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83568" y="1275606"/>
            <a:ext cx="813690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Open Sans"/>
              </a:rPr>
              <a:t>I.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Повышение </a:t>
            </a:r>
            <a:r>
              <a:rPr lang="ru-RU" sz="1600" dirty="0">
                <a:solidFill>
                  <a:srgbClr val="000000"/>
                </a:solidFill>
                <a:latin typeface="Open Sans"/>
              </a:rPr>
              <a:t>квалификации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руководителей и специалистов ИРО/ЦНППМ –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ноябрь-декабрь 2021 г., очно-заочно, 42ч. (проводит Академия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Минпросвещ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. РФ)</a:t>
            </a:r>
          </a:p>
          <a:p>
            <a:endParaRPr lang="ru-RU" sz="1600" dirty="0" smtClean="0">
              <a:solidFill>
                <a:srgbClr val="000000"/>
              </a:solidFill>
              <a:latin typeface="Open Sans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Open Sans"/>
              </a:rPr>
              <a:t>II.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Повышение квалификации методистов муниципальных методических служб –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январь-февраль 2022г., очно-заочно, 36ч. (проводит Академия </a:t>
            </a:r>
            <a:r>
              <a:rPr lang="ru-RU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Минпросвещ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. РФ)</a:t>
            </a:r>
          </a:p>
          <a:p>
            <a:endParaRPr lang="ru-RU" sz="1600" dirty="0" smtClean="0">
              <a:solidFill>
                <a:srgbClr val="000000"/>
              </a:solidFill>
              <a:latin typeface="Open Sans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Open Sans"/>
              </a:rPr>
              <a:t>III.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Повышение квалификации руководителей образовательных организаций - 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январь-февраль 2022г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., 36ч. (проводит Академия </a:t>
            </a:r>
            <a:r>
              <a:rPr lang="ru-RU" sz="16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Минпросвещения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 РФ)</a:t>
            </a:r>
          </a:p>
          <a:p>
            <a:endParaRPr lang="ru-RU" sz="1600" dirty="0" smtClean="0">
              <a:solidFill>
                <a:schemeClr val="tx2">
                  <a:lumMod val="60000"/>
                  <a:lumOff val="40000"/>
                </a:schemeClr>
              </a:solidFill>
              <a:latin typeface="Open Sans"/>
            </a:endParaRPr>
          </a:p>
          <a:p>
            <a:r>
              <a:rPr lang="en-US" sz="1600" dirty="0" smtClean="0">
                <a:solidFill>
                  <a:srgbClr val="000000"/>
                </a:solidFill>
                <a:latin typeface="Open Sans"/>
              </a:rPr>
              <a:t>IV. 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Повышение квалификации учителей</a:t>
            </a:r>
            <a:r>
              <a:rPr lang="en-US" sz="1600" dirty="0" smtClean="0">
                <a:solidFill>
                  <a:srgbClr val="000000"/>
                </a:solidFill>
                <a:latin typeface="Open Sans"/>
              </a:rPr>
              <a:t>-</a:t>
            </a:r>
            <a:r>
              <a:rPr lang="ru-RU" sz="1600" dirty="0" smtClean="0">
                <a:solidFill>
                  <a:srgbClr val="000000"/>
                </a:solidFill>
                <a:latin typeface="Open Sans"/>
              </a:rPr>
              <a:t>предметников – 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март-апрель 2022г., 36ч. (проводит ИРО РТ по программе Академии </a:t>
            </a:r>
            <a:r>
              <a:rPr lang="ru-RU" sz="16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Минпросвещения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 РФ</a:t>
            </a:r>
            <a:r>
              <a:rPr lang="ru-RU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Open Sans"/>
              </a:rPr>
              <a:t>)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1600" y="41151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Повышение квалификации работников образования по введению </a:t>
            </a:r>
            <a:r>
              <a:rPr lang="ru-RU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обновленных </a:t>
            </a:r>
            <a:r>
              <a:rPr lang="ru-RU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ФГОС НОО и ООО</a:t>
            </a:r>
            <a:endParaRPr lang="ru-RU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71809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23728" y="134561"/>
            <a:ext cx="5669806" cy="365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Функциональная грамотность</a:t>
            </a:r>
            <a:endParaRPr lang="ru-RU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4" name="Таблица 5">
            <a:extLst>
              <a:ext uri="{FF2B5EF4-FFF2-40B4-BE49-F238E27FC236}">
                <a16:creationId xmlns:a16="http://schemas.microsoft.com/office/drawing/2014/main" xmlns="" id="{E1A10536-C6A8-4648-B5D6-7F04943FDA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13746"/>
              </p:ext>
            </p:extLst>
          </p:nvPr>
        </p:nvGraphicFramePr>
        <p:xfrm>
          <a:off x="611560" y="531388"/>
          <a:ext cx="8220287" cy="4510195"/>
        </p:xfrm>
        <a:graphic>
          <a:graphicData uri="http://schemas.openxmlformats.org/drawingml/2006/table">
            <a:tbl>
              <a:tblPr firstRow="1" bandRow="1"/>
              <a:tblGrid>
                <a:gridCol w="2957402">
                  <a:extLst>
                    <a:ext uri="{9D8B030D-6E8A-4147-A177-3AD203B41FA5}">
                      <a16:colId xmlns:a16="http://schemas.microsoft.com/office/drawing/2014/main" xmlns="" val="1241907980"/>
                    </a:ext>
                  </a:extLst>
                </a:gridCol>
                <a:gridCol w="5262885">
                  <a:extLst>
                    <a:ext uri="{9D8B030D-6E8A-4147-A177-3AD203B41FA5}">
                      <a16:colId xmlns:a16="http://schemas.microsoft.com/office/drawing/2014/main" xmlns="" val="3413231816"/>
                    </a:ext>
                  </a:extLst>
                </a:gridCol>
              </a:tblGrid>
              <a:tr h="387775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ru-RU" sz="1500" dirty="0"/>
                        <a:t>Функциональная грамотность –  </a:t>
                      </a:r>
                      <a:r>
                        <a:rPr lang="ru-RU" sz="1500" b="0" dirty="0"/>
                        <a:t>способность решать учебные задачи и жизненные проблемные ситуации на основе сформированных предметных, метапредметных и универсальных способов деятельности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254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1500" dirty="0"/>
                        <a:t>Нормативно-правовые акты</a:t>
                      </a:r>
                    </a:p>
                  </a:txBody>
                  <a:tcPr marL="68580" marR="68580" marT="34290" marB="34290">
                    <a:lnL w="127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12700" cmpd="sng">
                      <a:solidFill>
                        <a:srgbClr val="4472C4"/>
                      </a:solidFill>
                    </a:lnT>
                    <a:lnB w="254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71556240"/>
                  </a:ext>
                </a:extLst>
              </a:tr>
              <a:tr h="37719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Указ Президента РФ от 7 мая 2018 г. № 204 «О национальных целях и стратегических задачах развития Российской Федерации на период до 2024 года»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Указ Президента Российской</a:t>
                      </a:r>
                      <a:r>
                        <a:rPr lang="ru-RU" sz="1400" baseline="0" dirty="0" smtClean="0"/>
                        <a:t> Федерации</a:t>
                      </a:r>
                      <a:r>
                        <a:rPr lang="ru-RU" sz="1400" dirty="0" smtClean="0"/>
                        <a:t> от 21 июля 2020 г. № 474 «О национальных целях развития Российской Федерации на период до 2030 года»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Распоряжение Минпросвещения России от 12.01.2021 № Р-6 «Об утверждении методических рекомендаций по созданию и функционированию в общеобразовательных организациях, расположенных в сельской местности и малых городах, центров образования естественно-научной и технологической направленностей»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1400" dirty="0" smtClean="0"/>
                        <a:t>Приказ Минпросвещения России от 31 мая 2021 № 286 «Об утверждении федерального государственного образовательного стандарта начального общего образования»</a:t>
                      </a:r>
                    </a:p>
                    <a:p>
                      <a:pPr marL="342900" indent="-342900">
                        <a:buFontTx/>
                        <a:buAutoNum type="arabicPeriod"/>
                      </a:pPr>
                      <a:r>
                        <a:rPr lang="ru-RU" sz="1400" dirty="0" smtClean="0"/>
                        <a:t>Приказ Минпросвещения России от 31 мая 2021 № 287 «Об утверждении федерального государственного образовательного стандарта основного общего образования»</a:t>
                      </a:r>
                      <a:endParaRPr lang="ru-RU" sz="1400" dirty="0"/>
                    </a:p>
                  </a:txBody>
                  <a:tcPr marL="68580" marR="68580" marT="34290" marB="34290">
                    <a:lnL w="25400" cmpd="sng">
                      <a:solidFill>
                        <a:srgbClr val="4472C4"/>
                      </a:solidFill>
                    </a:lnL>
                    <a:lnR w="12700" cmpd="sng">
                      <a:solidFill>
                        <a:srgbClr val="4472C4"/>
                      </a:solidFill>
                    </a:lnR>
                    <a:lnT w="25400" cmpd="sng">
                      <a:solidFill>
                        <a:srgbClr val="4472C4"/>
                      </a:solidFill>
                    </a:lnT>
                    <a:lnB w="12700" cmpd="sng">
                      <a:solidFill>
                        <a:srgbClr val="4472C4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6211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142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4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1187624" y="375506"/>
            <a:ext cx="7416824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ЭЛЕКТРОННЫЙ БАНК ЗАДАНИЙ</a:t>
            </a:r>
            <a:r>
              <a:rPr lang="en-US" sz="2000" b="1" dirty="0">
                <a:cs typeface="Calibri" panose="020F0502020204030204" pitchFamily="34" charset="0"/>
              </a:rPr>
              <a:t/>
            </a:r>
            <a:br>
              <a:rPr lang="en-US" sz="2000" b="1" dirty="0">
                <a:cs typeface="Calibri" panose="020F0502020204030204" pitchFamily="34" charset="0"/>
              </a:rPr>
            </a:br>
            <a:r>
              <a:rPr lang="ru-RU" sz="2000" b="1" dirty="0" smtClean="0">
                <a:cs typeface="Calibri" panose="020F0502020204030204" pitchFamily="34" charset="0"/>
              </a:rPr>
              <a:t>для оценки функциональной грамотности обучающихся</a:t>
            </a:r>
            <a:endParaRPr lang="ru-RU" sz="2000" b="1" dirty="0">
              <a:cs typeface="Calibri" panose="020F0502020204030204" pitchFamily="34" charset="0"/>
            </a:endParaRPr>
          </a:p>
        </p:txBody>
      </p:sp>
      <p:sp>
        <p:nvSpPr>
          <p:cNvPr id="5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1259632" y="1204704"/>
            <a:ext cx="2232248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2000" b="1" dirty="0" smtClean="0">
                <a:cs typeface="Calibri" panose="020F0502020204030204" pitchFamily="34" charset="0"/>
              </a:rPr>
              <a:t>Институт </a:t>
            </a:r>
          </a:p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2000" b="1" dirty="0" smtClean="0">
                <a:cs typeface="Calibri" panose="020F0502020204030204" pitchFamily="34" charset="0"/>
              </a:rPr>
              <a:t>стратегии развития образования РАО</a:t>
            </a:r>
            <a:endParaRPr lang="ru-RU" sz="2000" b="1" dirty="0">
              <a:cs typeface="Calibri" panose="020F0502020204030204" pitchFamily="34" charset="0"/>
            </a:endParaRPr>
          </a:p>
        </p:txBody>
      </p:sp>
      <p:sp>
        <p:nvSpPr>
          <p:cNvPr id="6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2123728" y="2293067"/>
            <a:ext cx="1512168" cy="66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 smtClean="0">
                <a:cs typeface="Calibri" panose="020F0502020204030204" pitchFamily="34" charset="0"/>
              </a:rPr>
              <a:t>создание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 smtClean="0">
                <a:cs typeface="Calibri" panose="020F0502020204030204" pitchFamily="34" charset="0"/>
              </a:rPr>
              <a:t>образовательного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 smtClean="0">
                <a:cs typeface="Calibri" panose="020F0502020204030204" pitchFamily="34" charset="0"/>
              </a:rPr>
              <a:t>контента</a:t>
            </a:r>
            <a:endParaRPr lang="ru-RU" sz="1400" b="1" dirty="0">
              <a:cs typeface="Calibri" panose="020F0502020204030204" pitchFamily="34" charset="0"/>
            </a:endParaRPr>
          </a:p>
        </p:txBody>
      </p:sp>
      <p:sp>
        <p:nvSpPr>
          <p:cNvPr id="7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2123728" y="3105641"/>
            <a:ext cx="1512168" cy="468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 smtClean="0">
                <a:cs typeface="Calibri" panose="020F0502020204030204" pitchFamily="34" charset="0"/>
              </a:rPr>
              <a:t>методическая поддержка</a:t>
            </a:r>
            <a:endParaRPr lang="ru-RU" sz="1400" b="1" dirty="0">
              <a:cs typeface="Calibri" panose="020F0502020204030204" pitchFamily="34" charset="0"/>
            </a:endParaRPr>
          </a:p>
        </p:txBody>
      </p:sp>
      <p:sp>
        <p:nvSpPr>
          <p:cNvPr id="8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5076056" y="1228661"/>
            <a:ext cx="3024336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xtLst/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2000" b="1" dirty="0" smtClean="0">
                <a:cs typeface="Calibri" panose="020F0502020204030204" pitchFamily="34" charset="0"/>
              </a:rPr>
              <a:t>Федеральный институт цифровой трансформации в сфере образования</a:t>
            </a:r>
            <a:endParaRPr lang="ru-RU" sz="2000" b="1" dirty="0"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63688" y="2164765"/>
            <a:ext cx="0" cy="1160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763688" y="2625218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774877" y="3325652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942084" y="2164765"/>
            <a:ext cx="0" cy="1160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942084" y="2625218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953273" y="3325652"/>
            <a:ext cx="2880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6288325" y="2396957"/>
            <a:ext cx="1512168" cy="45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 smtClean="0">
                <a:cs typeface="Calibri" panose="020F0502020204030204" pitchFamily="34" charset="0"/>
              </a:rPr>
              <a:t>техническая поддержка</a:t>
            </a:r>
            <a:endParaRPr lang="ru-RU" sz="1400" b="1" dirty="0">
              <a:cs typeface="Calibri" panose="020F0502020204030204" pitchFamily="34" charset="0"/>
            </a:endParaRPr>
          </a:p>
        </p:txBody>
      </p:sp>
      <p:sp>
        <p:nvSpPr>
          <p:cNvPr id="19" name="Название 1">
            <a:extLst>
              <a:ext uri="{FF2B5EF4-FFF2-40B4-BE49-F238E27FC236}">
                <a16:creationId xmlns:a16="http://schemas.microsoft.com/office/drawing/2014/main" xmlns="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6288325" y="3037620"/>
            <a:ext cx="1512168" cy="4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sz="1400" b="1" dirty="0">
                <a:cs typeface="Calibri" panose="020F0502020204030204" pitchFamily="34" charset="0"/>
              </a:rPr>
              <a:t>т</a:t>
            </a:r>
            <a:r>
              <a:rPr lang="ru-RU" sz="1400" b="1" dirty="0" smtClean="0">
                <a:cs typeface="Calibri" panose="020F0502020204030204" pitchFamily="34" charset="0"/>
              </a:rPr>
              <a:t>ехнологическое развитие</a:t>
            </a:r>
            <a:endParaRPr lang="ru-RU" sz="1400" b="1" dirty="0">
              <a:cs typeface="Calibri" panose="020F0502020204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0478" y="3640914"/>
            <a:ext cx="4622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Единая точка входа: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https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://fg.resh.edu.ru/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4089345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Вход учителей осуществляется только с использованием </a:t>
            </a:r>
          </a:p>
          <a:p>
            <a:pPr algn="ctr"/>
            <a:r>
              <a:rPr lang="ru-RU" sz="1600" dirty="0" smtClean="0"/>
              <a:t>учетной записи портала «Российская электронная школа»</a:t>
            </a:r>
            <a:endParaRPr lang="ru-RU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4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/>
      <p:bldP spid="8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pic>
        <p:nvPicPr>
          <p:cNvPr id="3" name="Picture 2" descr="F:\projects\Презентации\РЭШ Октябрь\pix\учени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4" y="1305143"/>
            <a:ext cx="3189304" cy="298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798012"/>
              </p:ext>
            </p:extLst>
          </p:nvPr>
        </p:nvGraphicFramePr>
        <p:xfrm>
          <a:off x="827584" y="1491630"/>
          <a:ext cx="5472608" cy="2737575"/>
        </p:xfrm>
        <a:graphic>
          <a:graphicData uri="http://schemas.openxmlformats.org/drawingml/2006/table">
            <a:tbl>
              <a:tblPr firstRow="1" bandRow="1"/>
              <a:tblGrid>
                <a:gridCol w="2126767">
                  <a:extLst>
                    <a:ext uri="{9D8B030D-6E8A-4147-A177-3AD203B41FA5}">
                      <a16:colId xmlns:a16="http://schemas.microsoft.com/office/drawing/2014/main" xmlns="" val="495502345"/>
                    </a:ext>
                  </a:extLst>
                </a:gridCol>
                <a:gridCol w="1113593">
                  <a:extLst>
                    <a:ext uri="{9D8B030D-6E8A-4147-A177-3AD203B41FA5}">
                      <a16:colId xmlns:a16="http://schemas.microsoft.com/office/drawing/2014/main" xmlns="" val="2232533949"/>
                    </a:ext>
                  </a:extLst>
                </a:gridCol>
                <a:gridCol w="1112880">
                  <a:extLst>
                    <a:ext uri="{9D8B030D-6E8A-4147-A177-3AD203B41FA5}">
                      <a16:colId xmlns:a16="http://schemas.microsoft.com/office/drawing/2014/main" xmlns="" val="2183064976"/>
                    </a:ext>
                  </a:extLst>
                </a:gridCol>
                <a:gridCol w="1119368">
                  <a:extLst>
                    <a:ext uri="{9D8B030D-6E8A-4147-A177-3AD203B41FA5}">
                      <a16:colId xmlns:a16="http://schemas.microsoft.com/office/drawing/2014/main" xmlns="" val="1081028439"/>
                    </a:ext>
                  </a:extLst>
                </a:gridCol>
              </a:tblGrid>
              <a:tr h="9395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Показатель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За</a:t>
                      </a:r>
                      <a:r>
                        <a:rPr lang="ru-RU" sz="1200" b="1" kern="12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период с 08.11.2021 по 14.11.2021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За</a:t>
                      </a:r>
                      <a:r>
                        <a:rPr lang="ru-RU" sz="1200" b="1" kern="12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период с 15.11.2021 по 21.11.2021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1" fontAlgn="base" latinLnBrk="0" hangingPunct="1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За период с 22.11.2021 по 28.11.2021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68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6715856"/>
                  </a:ext>
                </a:extLst>
              </a:tr>
              <a:tr h="599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Количество</a:t>
                      </a:r>
                      <a:r>
                        <a:rPr lang="ru-RU" sz="120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организаций, создавших мероприятия</a:t>
                      </a:r>
                      <a:endParaRPr lang="ru-RU" sz="120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1 999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80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443</a:t>
                      </a:r>
                      <a:endParaRPr lang="ru-RU" sz="180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baseline="0" dirty="0" smtClean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2 412</a:t>
                      </a:r>
                      <a:endParaRPr lang="ru-RU" sz="1800" b="1" kern="1200" cap="none" baseline="0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244465"/>
                  </a:ext>
                </a:extLst>
              </a:tr>
              <a:tr h="599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Количество учителей,</a:t>
                      </a:r>
                      <a:r>
                        <a:rPr lang="ru-RU" sz="120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создавших работы</a:t>
                      </a:r>
                      <a:endParaRPr lang="ru-RU" sz="120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3 573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ru-RU" sz="180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 552</a:t>
                      </a:r>
                      <a:endParaRPr lang="ru-RU" sz="180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baseline="0" dirty="0" smtClean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4 190</a:t>
                      </a:r>
                      <a:endParaRPr lang="ru-RU" sz="1800" b="1" kern="1200" cap="none" baseline="0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69381545"/>
                  </a:ext>
                </a:extLst>
              </a:tr>
              <a:tr h="599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2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Количество созданных работ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6 567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</a:pPr>
                      <a:r>
                        <a:rPr lang="ru-RU" sz="1800" b="1" kern="1200" cap="none" baseline="0" dirty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8 166 </a:t>
                      </a:r>
                      <a:endParaRPr lang="ru-RU" sz="1800" b="1" kern="1200" cap="none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defTabSz="914400" rtl="0" eaLnBrk="0" fontAlgn="base" latinLnBrk="0" hangingPunct="0">
                        <a:spcBef>
                          <a:spcPts val="90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ru-RU" sz="1800" b="1" kern="1200" cap="none" baseline="0" dirty="0" smtClean="0">
                          <a:solidFill>
                            <a:srgbClr val="5B668A"/>
                          </a:solidFill>
                          <a:latin typeface="Calibri" panose="020F0502020204030204" pitchFamily="34" charset="0"/>
                          <a:ea typeface="Roboto" pitchFamily="2" charset="0"/>
                          <a:cs typeface="Calibri" panose="020F0502020204030204" pitchFamily="34" charset="0"/>
                        </a:rPr>
                        <a:t>6 849</a:t>
                      </a:r>
                      <a:endParaRPr lang="ru-RU" sz="1800" b="1" kern="1200" cap="none" baseline="0" dirty="0">
                        <a:solidFill>
                          <a:srgbClr val="5B668A"/>
                        </a:solidFill>
                        <a:latin typeface="Calibri" panose="020F0502020204030204" pitchFamily="34" charset="0"/>
                        <a:ea typeface="Roboto" pitchFamily="2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659890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43608" y="284407"/>
            <a:ext cx="7600950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Использование банка заданий для оценки функциональной грамотности </a:t>
            </a:r>
          </a:p>
        </p:txBody>
      </p:sp>
    </p:spTree>
    <p:extLst>
      <p:ext uri="{BB962C8B-B14F-4D97-AF65-F5344CB8AC3E}">
        <p14:creationId xmlns:p14="http://schemas.microsoft.com/office/powerpoint/2010/main" val="146761882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4994</TotalTime>
  <Words>1058</Words>
  <Application>Microsoft Office PowerPoint</Application>
  <PresentationFormat>Экран (16:9)</PresentationFormat>
  <Paragraphs>249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Вкладки на  сайте МОиН 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HP</cp:lastModifiedBy>
  <cp:revision>495</cp:revision>
  <cp:lastPrinted>2021-12-02T12:49:54Z</cp:lastPrinted>
  <dcterms:created xsi:type="dcterms:W3CDTF">2015-10-13T08:15:21Z</dcterms:created>
  <dcterms:modified xsi:type="dcterms:W3CDTF">2021-12-03T06:36:40Z</dcterms:modified>
</cp:coreProperties>
</file>